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10058400" cx="7772400"/>
  <p:notesSz cx="6858000" cy="9144000"/>
  <p:embeddedFontLst>
    <p:embeddedFont>
      <p:font typeface="Halant"/>
      <p:regular r:id="rId16"/>
      <p:bold r:id="rId17"/>
    </p:embeddedFont>
    <p:embeddedFont>
      <p:font typeface="Inter SemiBold"/>
      <p:regular r:id="rId18"/>
      <p:bold r:id="rId19"/>
      <p:italic r:id="rId20"/>
      <p:boldItalic r:id="rId21"/>
    </p:embeddedFont>
    <p:embeddedFont>
      <p:font typeface="Inter"/>
      <p:regular r:id="rId22"/>
      <p:bold r:id="rId23"/>
      <p:italic r:id="rId24"/>
      <p:boldItalic r:id="rId25"/>
    </p:embeddedFont>
    <p:embeddedFont>
      <p:font typeface="Plus Jakarta Sans Medium"/>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ECB13C7-D03A-4F50-B0C2-D4C97E7D27A0}">
  <a:tblStyle styleId="{FECB13C7-D03A-4F50-B0C2-D4C97E7D27A0}"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7F44072-AAE3-491B-9378-F03288DC326B}"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italic.fntdata"/><Relationship Id="rId22" Type="http://schemas.openxmlformats.org/officeDocument/2006/relationships/font" Target="fonts/Inter-regular.fntdata"/><Relationship Id="rId21" Type="http://schemas.openxmlformats.org/officeDocument/2006/relationships/font" Target="fonts/InterSemiBold-boldItalic.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Medium-regular.fntdata"/><Relationship Id="rId25" Type="http://schemas.openxmlformats.org/officeDocument/2006/relationships/font" Target="fonts/Inter-boldItalic.fntdata"/><Relationship Id="rId28" Type="http://schemas.openxmlformats.org/officeDocument/2006/relationships/font" Target="fonts/PlusJakartaSansMedium-italic.fntdata"/><Relationship Id="rId27" Type="http://schemas.openxmlformats.org/officeDocument/2006/relationships/font" Target="fonts/PlusJakartaSansMedium-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lusJakartaSansMedium-boldItalic.fntdata"/><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Halant-bold.fntdata"/><Relationship Id="rId16" Type="http://schemas.openxmlformats.org/officeDocument/2006/relationships/font" Target="fonts/Halant-regular.fntdata"/><Relationship Id="rId19" Type="http://schemas.openxmlformats.org/officeDocument/2006/relationships/font" Target="fonts/InterSemiBold-bold.fntdata"/><Relationship Id="rId18" Type="http://schemas.openxmlformats.org/officeDocument/2006/relationships/font" Target="fonts/InterSemiBo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ed0cbc560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ed0cbc56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4d7077e167_0_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34d7077e16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4d7077e167_0_4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4d7077e167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4d8f3ae720_0_2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4d8f3ae720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4d8f3ae720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4d8f3ae720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4d7077e167_0_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4d7077e16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4d8f3ae720_0_1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4d8f3ae72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4d8f3ae720_0_4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34d8f3ae720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4d8f3ae720_0_6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4d8f3ae720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40" Type="http://schemas.openxmlformats.org/officeDocument/2006/relationships/hyperlink" Target="https://www.britannica.com/technology/telegraph" TargetMode="External"/><Relationship Id="rId20" Type="http://schemas.openxmlformats.org/officeDocument/2006/relationships/hyperlink" Target="https://www.nationalgeographic.com/science/article/news-clipper-ship-opium-trade-gold-rush" TargetMode="External"/><Relationship Id="rId22" Type="http://schemas.openxmlformats.org/officeDocument/2006/relationships/hyperlink" Target="https://www.britannica.com/technology/clipper-ship" TargetMode="External"/><Relationship Id="rId21" Type="http://schemas.openxmlformats.org/officeDocument/2006/relationships/hyperlink" Target="https://www.gutenberg.org/files/69154/69154-h/69154-h.htm" TargetMode="External"/><Relationship Id="rId24" Type="http://schemas.openxmlformats.org/officeDocument/2006/relationships/hyperlink" Target="https://www.britannica.com/technology/interchangeable-parts" TargetMode="External"/><Relationship Id="rId23" Type="http://schemas.openxmlformats.org/officeDocument/2006/relationships/hyperlink" Target="https://www.history.com/topics/inventions/interchangeable-parts"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hyperlink" Target="https://www.britannica.com/technology/steamboat" TargetMode="External"/><Relationship Id="rId26" Type="http://schemas.openxmlformats.org/officeDocument/2006/relationships/hyperlink" Target="https://www.britannica.com/topic/factory-system" TargetMode="External"/><Relationship Id="rId25" Type="http://schemas.openxmlformats.org/officeDocument/2006/relationships/hyperlink" Target="https://www.ecmag.com/magazine/articles/article-detail/your-business-rest-history-learning-significance-interchangeable-parts-manufacturings-past" TargetMode="External"/><Relationship Id="rId28" Type="http://schemas.openxmlformats.org/officeDocument/2006/relationships/hyperlink" Target="https://www.economic-historian.com/p/the-lowell-system" TargetMode="External"/><Relationship Id="rId27" Type="http://schemas.openxmlformats.org/officeDocument/2006/relationships/hyperlink" Target="https://www.atlasobscura.com/places/old-slater-mill-historic-site" TargetMode="External"/><Relationship Id="rId5" Type="http://schemas.openxmlformats.org/officeDocument/2006/relationships/hyperlink" Target="https://constitutioncenter.org/blog/the-cotton-gin-a-game-changing-social-and-economic-invention" TargetMode="External"/><Relationship Id="rId6" Type="http://schemas.openxmlformats.org/officeDocument/2006/relationships/hyperlink" Target="https://www.history.com/topics/inventions/cotton-gin-and-eli-whitney" TargetMode="External"/><Relationship Id="rId29" Type="http://schemas.openxmlformats.org/officeDocument/2006/relationships/hyperlink" Target="https://www.britannica.com/biography/Cyrus-McCormick" TargetMode="External"/><Relationship Id="rId7" Type="http://schemas.openxmlformats.org/officeDocument/2006/relationships/hyperlink" Target="https://freedomcenter.org/voice/eli-whitney-cotton-gin/" TargetMode="External"/><Relationship Id="rId8" Type="http://schemas.openxmlformats.org/officeDocument/2006/relationships/hyperlink" Target="https://www.smithsonianmag.com/history/unbelievable-success-american-steamship-180953963/" TargetMode="External"/><Relationship Id="rId31" Type="http://schemas.openxmlformats.org/officeDocument/2006/relationships/hyperlink" Target="https://interestingengineering.com/lists/6-facts-cyrus-mccormick-mechanical-reaper?group=test_a" TargetMode="External"/><Relationship Id="rId30" Type="http://schemas.openxmlformats.org/officeDocument/2006/relationships/hyperlink" Target="https://www.morningagclips.com/the-mechanical-reaper-the-impact-of-an-important-farming-invention/" TargetMode="External"/><Relationship Id="rId11" Type="http://schemas.openxmlformats.org/officeDocument/2006/relationships/hyperlink" Target="https://mechanical.strasburgrailroad.com/blog/history-steam-locomotive/" TargetMode="External"/><Relationship Id="rId33" Type="http://schemas.openxmlformats.org/officeDocument/2006/relationships/hyperlink" Target="https://www.deere.eu/en/financial/our-company/history/john-deere-plow/" TargetMode="External"/><Relationship Id="rId10" Type="http://schemas.openxmlformats.org/officeDocument/2006/relationships/hyperlink" Target="https://digital.lib.niu.edu/twain/steamboat" TargetMode="External"/><Relationship Id="rId32" Type="http://schemas.openxmlformats.org/officeDocument/2006/relationships/hyperlink" Target="https://www.smithsonianmag.com/smithsonian-institution/did-john-deeres-best-invention-spark-revolution-or-environmental-disaster-180957080/" TargetMode="External"/><Relationship Id="rId13" Type="http://schemas.openxmlformats.org/officeDocument/2006/relationships/hyperlink" Target="https://www.britannica.com/technology/railroad/Early-American-railroads" TargetMode="External"/><Relationship Id="rId35" Type="http://schemas.openxmlformats.org/officeDocument/2006/relationships/hyperlink" Target="https://science.howstuffworks.com/innovation/inventions/power-loom.htm" TargetMode="External"/><Relationship Id="rId12" Type="http://schemas.openxmlformats.org/officeDocument/2006/relationships/hyperlink" Target="https://www.loc.gov/collections/railroad-maps-1828-to-1900/articles-and-essays/history-of-railroads-and-maps/the-beginnings-of-american-railroads-and-mapping/#:~:text=John%20Stevens%20is%20considered%20to,on%20the%20first%20operational%20railroads." TargetMode="External"/><Relationship Id="rId34" Type="http://schemas.openxmlformats.org/officeDocument/2006/relationships/hyperlink" Target="https://www.gutenberg.org/cache/epub/34562/pg34562-images.html" TargetMode="External"/><Relationship Id="rId15" Type="http://schemas.openxmlformats.org/officeDocument/2006/relationships/hyperlink" Target="https://heald.nga.gov/mediawiki/index.php/Canal" TargetMode="External"/><Relationship Id="rId37" Type="http://schemas.openxmlformats.org/officeDocument/2006/relationships/hyperlink" Target="https://www.si.edu/object/1837-cromptons-patent-model-power-loom%3Anmah_1071095" TargetMode="External"/><Relationship Id="rId14" Type="http://schemas.openxmlformats.org/officeDocument/2006/relationships/hyperlink" Target="https://transportgeography.org/contents/chapter1/emergence-of-mechanized-transportation-systems/american-canals-19th-century/" TargetMode="External"/><Relationship Id="rId36" Type="http://schemas.openxmlformats.org/officeDocument/2006/relationships/hyperlink" Target="https://www.nps.gov/lowe/learn/photosmultimedia/power_looms.htm" TargetMode="External"/><Relationship Id="rId17" Type="http://schemas.openxmlformats.org/officeDocument/2006/relationships/hyperlink" Target="https://education.nationalgeographic.org/resource/effects-transportation-economy/" TargetMode="External"/><Relationship Id="rId39" Type="http://schemas.openxmlformats.org/officeDocument/2006/relationships/hyperlink" Target="https://www.history.com/articles/telegraph" TargetMode="External"/><Relationship Id="rId16" Type="http://schemas.openxmlformats.org/officeDocument/2006/relationships/hyperlink" Target="https://eriecanalway.org/learn/history-culture" TargetMode="External"/><Relationship Id="rId38" Type="http://schemas.openxmlformats.org/officeDocument/2006/relationships/hyperlink" Target="https://www.elon.edu/u/imagining/time-capsule/150-years/back-1830-1860/#:~:text=The%20Development%20of%20the%20Telegraph&amp;text=New%20York%20University%20professor%20Samuel,concept%20to%20the%20U.S.%20Congress." TargetMode="External"/><Relationship Id="rId19" Type="http://schemas.openxmlformats.org/officeDocument/2006/relationships/hyperlink" Target="https://home.nps.gov/articles/000/early-19th-century-roads-and-turnpikes-transportation-during-the-cherokee-removal-1837-1839.htm" TargetMode="External"/><Relationship Id="rId18" Type="http://schemas.openxmlformats.org/officeDocument/2006/relationships/hyperlink" Target="https://steelmuseum.org/railroad_exhibit_2015/experiments-canals.cfm#:~:text=As%20Americans%20began%20to%20explore,Philadelphia%20and%20Pittsburgh%20in%20185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graphicFrame>
        <p:nvGraphicFramePr>
          <p:cNvPr id="54" name="Google Shape;54;p13"/>
          <p:cNvGraphicFramePr/>
          <p:nvPr/>
        </p:nvGraphicFramePr>
        <p:xfrm>
          <a:off x="469041" y="1410920"/>
          <a:ext cx="3000000" cy="3000000"/>
        </p:xfrm>
        <a:graphic>
          <a:graphicData uri="http://schemas.openxmlformats.org/drawingml/2006/table">
            <a:tbl>
              <a:tblPr>
                <a:noFill/>
                <a:tableStyleId>{FECB13C7-D03A-4F50-B0C2-D4C97E7D27A0}</a:tableStyleId>
              </a:tblPr>
              <a:tblGrid>
                <a:gridCol w="6947875"/>
              </a:tblGrid>
              <a:tr h="299750">
                <a:tc>
                  <a:txBody>
                    <a:bodyPr/>
                    <a:lstStyle/>
                    <a:p>
                      <a:pPr indent="0" lvl="0" marL="0" rtl="0" algn="l">
                        <a:spcBef>
                          <a:spcPts val="0"/>
                        </a:spcBef>
                        <a:spcAft>
                          <a:spcPts val="0"/>
                        </a:spcAft>
                        <a:buNone/>
                      </a:pPr>
                      <a:r>
                        <a:rPr b="1" lang="en" sz="1200">
                          <a:latin typeface="Halant"/>
                          <a:ea typeface="Halant"/>
                          <a:cs typeface="Halant"/>
                          <a:sym typeface="Halant"/>
                        </a:rPr>
                        <a:t>Directions:</a:t>
                      </a:r>
                      <a:r>
                        <a:rPr lang="en" sz="1200">
                          <a:latin typeface="Halant"/>
                          <a:ea typeface="Halant"/>
                          <a:cs typeface="Halant"/>
                          <a:sym typeface="Halant"/>
                        </a:rPr>
                        <a:t> Follow along with the slides to answer the following questions.</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0050">
                <a:tc>
                  <a:txBody>
                    <a:bodyPr/>
                    <a:lstStyle/>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2) Historian Jill Lepore lists several changes that occurred in the United States from 1815 to 1848. Which of the ones identified do you think could be the most significant?</a:t>
                      </a:r>
                      <a:endParaRPr sz="1200">
                        <a:solidFill>
                          <a:schemeClr val="dk1"/>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3) Say-it-in-Six: What was the Market Revolution?</a:t>
                      </a:r>
                      <a:endParaRPr sz="1200">
                        <a:solidFill>
                          <a:schemeClr val="dk1"/>
                        </a:solidFill>
                        <a:latin typeface="Inter"/>
                        <a:ea typeface="Inter"/>
                        <a:cs typeface="Inter"/>
                        <a:sym typeface="Inter"/>
                      </a:endParaRPr>
                    </a:p>
                    <a:p>
                      <a:pPr indent="0" lvl="0" marL="482600" rtl="0" algn="l">
                        <a:spcBef>
                          <a:spcPts val="0"/>
                        </a:spcBef>
                        <a:spcAft>
                          <a:spcPts val="0"/>
                        </a:spcAft>
                        <a:buNone/>
                      </a:pP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4) What were some opportunities and risks people faced on the frontier?</a:t>
                      </a:r>
                      <a:endParaRPr sz="1200">
                        <a:solidFill>
                          <a:schemeClr val="dk1"/>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5)</a:t>
                      </a:r>
                      <a:endParaRPr sz="1200">
                        <a:solidFill>
                          <a:schemeClr val="dk1"/>
                        </a:solidFill>
                        <a:latin typeface="Inter"/>
                        <a:ea typeface="Inter"/>
                        <a:cs typeface="Inter"/>
                        <a:sym typeface="Inter"/>
                      </a:endParaRPr>
                    </a:p>
                    <a:p>
                      <a:pPr indent="-304800" lvl="0" marL="914400" rtl="0" algn="l">
                        <a:spcBef>
                          <a:spcPts val="0"/>
                        </a:spcBef>
                        <a:spcAft>
                          <a:spcPts val="0"/>
                        </a:spcAft>
                        <a:buClr>
                          <a:schemeClr val="dk1"/>
                        </a:buClr>
                        <a:buSzPts val="1200"/>
                        <a:buFont typeface="Inter"/>
                        <a:buAutoNum type="alphaLcPeriod"/>
                      </a:pPr>
                      <a:r>
                        <a:rPr lang="en" sz="1200">
                          <a:solidFill>
                            <a:schemeClr val="dk1"/>
                          </a:solidFill>
                          <a:latin typeface="Inter"/>
                          <a:ea typeface="Inter"/>
                          <a:cs typeface="Inter"/>
                          <a:sym typeface="Inter"/>
                        </a:rPr>
                        <a:t>What are the three big changes that happened during the Market Revolution?</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b="1" sz="1200">
                        <a:solidFill>
                          <a:srgbClr val="E95C3D"/>
                        </a:solidFill>
                        <a:latin typeface="Inter"/>
                        <a:ea typeface="Inter"/>
                        <a:cs typeface="Inter"/>
                        <a:sym typeface="Inter"/>
                      </a:endParaRPr>
                    </a:p>
                    <a:p>
                      <a:pPr indent="0" lvl="0" marL="914400" rtl="0" algn="l">
                        <a:spcBef>
                          <a:spcPts val="0"/>
                        </a:spcBef>
                        <a:spcAft>
                          <a:spcPts val="0"/>
                        </a:spcAft>
                        <a:buNone/>
                      </a:pPr>
                      <a:r>
                        <a:t/>
                      </a:r>
                      <a:endParaRPr b="1" sz="1200">
                        <a:solidFill>
                          <a:srgbClr val="E95C3D"/>
                        </a:solidFill>
                        <a:latin typeface="Inter"/>
                        <a:ea typeface="Inter"/>
                        <a:cs typeface="Inter"/>
                        <a:sym typeface="Inter"/>
                      </a:endParaRPr>
                    </a:p>
                    <a:p>
                      <a:pPr indent="0" lvl="0" marL="914400" rtl="0" algn="l">
                        <a:spcBef>
                          <a:spcPts val="0"/>
                        </a:spcBef>
                        <a:spcAft>
                          <a:spcPts val="0"/>
                        </a:spcAft>
                        <a:buNone/>
                      </a:pPr>
                      <a:r>
                        <a:t/>
                      </a:r>
                      <a:endParaRPr b="1" sz="1200">
                        <a:solidFill>
                          <a:srgbClr val="E95C3D"/>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914400" rtl="0" algn="l">
                        <a:spcBef>
                          <a:spcPts val="0"/>
                        </a:spcBef>
                        <a:spcAft>
                          <a:spcPts val="0"/>
                        </a:spcAft>
                        <a:buClr>
                          <a:schemeClr val="dk1"/>
                        </a:buClr>
                        <a:buSzPts val="1200"/>
                        <a:buFont typeface="Inter"/>
                        <a:buAutoNum type="alphaLcPeriod"/>
                      </a:pPr>
                      <a:r>
                        <a:rPr lang="en" sz="1200">
                          <a:solidFill>
                            <a:schemeClr val="dk1"/>
                          </a:solidFill>
                          <a:latin typeface="Inter"/>
                          <a:ea typeface="Inter"/>
                          <a:cs typeface="Inter"/>
                          <a:sym typeface="Inter"/>
                        </a:rPr>
                        <a:t>How do you think </a:t>
                      </a:r>
                      <a:r>
                        <a:rPr lang="en" sz="1200">
                          <a:solidFill>
                            <a:schemeClr val="dk1"/>
                          </a:solidFill>
                          <a:latin typeface="Inter"/>
                          <a:ea typeface="Inter"/>
                          <a:cs typeface="Inter"/>
                          <a:sym typeface="Inter"/>
                        </a:rPr>
                        <a:t>transportation</a:t>
                      </a:r>
                      <a:r>
                        <a:rPr lang="en" sz="1200">
                          <a:solidFill>
                            <a:schemeClr val="dk1"/>
                          </a:solidFill>
                          <a:latin typeface="Inter"/>
                          <a:ea typeface="Inter"/>
                          <a:cs typeface="Inter"/>
                          <a:sym typeface="Inter"/>
                        </a:rPr>
                        <a:t> helped connect these changes?</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b="1" sz="1200">
                        <a:solidFill>
                          <a:srgbClr val="E95C3D"/>
                        </a:solidFill>
                        <a:latin typeface="Inter"/>
                        <a:ea typeface="Inter"/>
                        <a:cs typeface="Inter"/>
                        <a:sym typeface="Inter"/>
                      </a:endParaRPr>
                    </a:p>
                    <a:p>
                      <a:pPr indent="0" lvl="0" marL="914400" rtl="0" algn="l">
                        <a:spcBef>
                          <a:spcPts val="0"/>
                        </a:spcBef>
                        <a:spcAft>
                          <a:spcPts val="0"/>
                        </a:spcAft>
                        <a:buNone/>
                      </a:pPr>
                      <a:r>
                        <a:t/>
                      </a:r>
                      <a:endParaRPr b="1" sz="1200">
                        <a:solidFill>
                          <a:srgbClr val="E95C3D"/>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(Slides 6-9) Summarize the significance of each of these developments.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10) In what ways did people’s lives get better and harder during this period?</a:t>
                      </a:r>
                      <a:endParaRPr sz="1200">
                        <a:solidFill>
                          <a:schemeClr val="dk1"/>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55" name="Google Shape;55;p13"/>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Contextualization</a:t>
            </a:r>
            <a:endParaRPr sz="1300">
              <a:latin typeface="Inter"/>
              <a:ea typeface="Inter"/>
              <a:cs typeface="Inter"/>
              <a:sym typeface="Inter"/>
            </a:endParaRPr>
          </a:p>
        </p:txBody>
      </p:sp>
      <p:sp>
        <p:nvSpPr>
          <p:cNvPr id="56" name="Google Shape;56;p1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Guided Notes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Market Revolution and Technology</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57" name="Google Shape;57;p13"/>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58" name="Google Shape;58;p13"/>
          <p:cNvSpPr txBox="1"/>
          <p:nvPr/>
        </p:nvSpPr>
        <p:spPr>
          <a:xfrm>
            <a:off x="359789" y="1052242"/>
            <a:ext cx="75570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graphicFrame>
        <p:nvGraphicFramePr>
          <p:cNvPr id="59" name="Google Shape;59;p13"/>
          <p:cNvGraphicFramePr/>
          <p:nvPr/>
        </p:nvGraphicFramePr>
        <p:xfrm>
          <a:off x="952500" y="6623975"/>
          <a:ext cx="3000000" cy="3000000"/>
        </p:xfrm>
        <a:graphic>
          <a:graphicData uri="http://schemas.openxmlformats.org/drawingml/2006/table">
            <a:tbl>
              <a:tblPr>
                <a:noFill/>
                <a:tableStyleId>{D7F44072-AAE3-491B-9378-F03288DC326B}</a:tableStyleId>
              </a:tblPr>
              <a:tblGrid>
                <a:gridCol w="2933700"/>
                <a:gridCol w="2933700"/>
              </a:tblGrid>
              <a:tr h="381000">
                <a:tc>
                  <a:txBody>
                    <a:bodyPr/>
                    <a:lstStyle/>
                    <a:p>
                      <a:pPr indent="0" lvl="0" marL="0" rtl="0" algn="ctr">
                        <a:spcBef>
                          <a:spcPts val="0"/>
                        </a:spcBef>
                        <a:spcAft>
                          <a:spcPts val="0"/>
                        </a:spcAft>
                        <a:buNone/>
                      </a:pPr>
                      <a:r>
                        <a:rPr b="1" lang="en" sz="1200">
                          <a:latin typeface="Inter"/>
                          <a:ea typeface="Inter"/>
                          <a:cs typeface="Inter"/>
                          <a:sym typeface="Inter"/>
                        </a:rPr>
                        <a:t>Industrialization</a:t>
                      </a:r>
                      <a:endParaRPr b="1" sz="1200">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Urbanization</a:t>
                      </a:r>
                      <a:endParaRPr b="1" sz="1200">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Technology</a:t>
                      </a:r>
                      <a:endParaRPr b="1" sz="1200">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Transportation</a:t>
                      </a:r>
                      <a:endParaRPr b="1" sz="1200">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3" name="Shape 63"/>
        <p:cNvGrpSpPr/>
        <p:nvPr/>
      </p:nvGrpSpPr>
      <p:grpSpPr>
        <a:xfrm>
          <a:off x="0" y="0"/>
          <a:ext cx="0" cy="0"/>
          <a:chOff x="0" y="0"/>
          <a:chExt cx="0" cy="0"/>
        </a:xfrm>
      </p:grpSpPr>
      <p:sp>
        <p:nvSpPr>
          <p:cNvPr id="64" name="Google Shape;64;p14"/>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“Fund it or Forget it” Research Instructions</a:t>
            </a:r>
            <a:endParaRPr sz="1900">
              <a:solidFill>
                <a:schemeClr val="dk1"/>
              </a:solidFill>
              <a:latin typeface="Halant"/>
              <a:ea typeface="Halant"/>
              <a:cs typeface="Halant"/>
              <a:sym typeface="Halant"/>
            </a:endParaRPr>
          </a:p>
        </p:txBody>
      </p:sp>
      <p:pic>
        <p:nvPicPr>
          <p:cNvPr id="65" name="Google Shape;65;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6" name="Google Shape;66;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7" name="Google Shape;67;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68" name="Google Shape;68;p14"/>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69" name="Google Shape;69;p14"/>
          <p:cNvGraphicFramePr/>
          <p:nvPr/>
        </p:nvGraphicFramePr>
        <p:xfrm>
          <a:off x="351750" y="752350"/>
          <a:ext cx="3000000" cy="3000000"/>
        </p:xfrm>
        <a:graphic>
          <a:graphicData uri="http://schemas.openxmlformats.org/drawingml/2006/table">
            <a:tbl>
              <a:tblPr>
                <a:noFill/>
                <a:tableStyleId>{D7F44072-AAE3-491B-9378-F03288DC326B}</a:tableStyleId>
              </a:tblPr>
              <a:tblGrid>
                <a:gridCol w="3534500"/>
                <a:gridCol w="3534500"/>
              </a:tblGrid>
              <a:tr h="573925">
                <a:tc grid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Choose a innovation or invention from the Market Revolution that you want to learn more about.  You will research your topic, using the curated resources below, and create a proposal asking a panel of “Fund it or Forget it” investors to fund your invention.</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bl>
          </a:graphicData>
        </a:graphic>
      </p:graphicFrame>
      <p:sp>
        <p:nvSpPr>
          <p:cNvPr id="70" name="Google Shape;70;p14"/>
          <p:cNvSpPr txBox="1"/>
          <p:nvPr/>
        </p:nvSpPr>
        <p:spPr>
          <a:xfrm>
            <a:off x="351750" y="1571450"/>
            <a:ext cx="7068900" cy="794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Potential Inventions and Innovations: </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Cotton Gin</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Steam Engine/Steam Ship</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Railroads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Canals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Turnpikes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Clipper Ships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aseline="30000"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Other (Get teacher permission)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Resources: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Cotton Gin</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5">
                  <a:extLst>
                    <a:ext uri="{A12FA001-AC4F-418D-AE19-62706E023703}">
                      <ahyp:hlinkClr val="tx"/>
                    </a:ext>
                  </a:extLst>
                </a:hlinkClick>
              </a:rPr>
              <a:t>National Constitution Center</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6">
                  <a:extLst>
                    <a:ext uri="{A12FA001-AC4F-418D-AE19-62706E023703}">
                      <ahyp:hlinkClr val="tx"/>
                    </a:ext>
                  </a:extLst>
                </a:hlinkClick>
              </a:rPr>
              <a:t>Cotton Gin and Eli Whitney</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7">
                  <a:extLst>
                    <a:ext uri="{A12FA001-AC4F-418D-AE19-62706E023703}">
                      <ahyp:hlinkClr val="tx"/>
                    </a:ext>
                  </a:extLst>
                </a:hlinkClick>
              </a:rPr>
              <a:t>Freedom Center</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Steam Engine/Steam Ship</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8">
                  <a:extLst>
                    <a:ext uri="{A12FA001-AC4F-418D-AE19-62706E023703}">
                      <ahyp:hlinkClr val="tx"/>
                    </a:ext>
                  </a:extLst>
                </a:hlinkClick>
              </a:rPr>
              <a:t>Smithsonian</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9">
                  <a:extLst>
                    <a:ext uri="{A12FA001-AC4F-418D-AE19-62706E023703}">
                      <ahyp:hlinkClr val="tx"/>
                    </a:ext>
                  </a:extLst>
                </a:hlinkClick>
              </a:rPr>
              <a:t>Britannica</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0">
                  <a:extLst>
                    <a:ext uri="{A12FA001-AC4F-418D-AE19-62706E023703}">
                      <ahyp:hlinkClr val="tx"/>
                    </a:ext>
                  </a:extLst>
                </a:hlinkClick>
              </a:rPr>
              <a:t>Northern Illinois University</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Railroads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1">
                  <a:extLst>
                    <a:ext uri="{A12FA001-AC4F-418D-AE19-62706E023703}">
                      <ahyp:hlinkClr val="tx"/>
                    </a:ext>
                  </a:extLst>
                </a:hlinkClick>
              </a:rPr>
              <a:t>Strasburg Railroad</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2">
                  <a:extLst>
                    <a:ext uri="{A12FA001-AC4F-418D-AE19-62706E023703}">
                      <ahyp:hlinkClr val="tx"/>
                    </a:ext>
                  </a:extLst>
                </a:hlinkClick>
              </a:rPr>
              <a:t>Library of Congress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3">
                  <a:extLst>
                    <a:ext uri="{A12FA001-AC4F-418D-AE19-62706E023703}">
                      <ahyp:hlinkClr val="tx"/>
                    </a:ext>
                  </a:extLst>
                </a:hlinkClick>
              </a:rPr>
              <a:t>Britannica</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Canals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4">
                  <a:extLst>
                    <a:ext uri="{A12FA001-AC4F-418D-AE19-62706E023703}">
                      <ahyp:hlinkClr val="tx"/>
                    </a:ext>
                  </a:extLst>
                </a:hlinkClick>
              </a:rPr>
              <a:t>Geography of Transport Systems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5">
                  <a:extLst>
                    <a:ext uri="{A12FA001-AC4F-418D-AE19-62706E023703}">
                      <ahyp:hlinkClr val="tx"/>
                    </a:ext>
                  </a:extLst>
                </a:hlinkClick>
              </a:rPr>
              <a:t>National Gallery of Art</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6">
                  <a:extLst>
                    <a:ext uri="{A12FA001-AC4F-418D-AE19-62706E023703}">
                      <ahyp:hlinkClr val="tx"/>
                    </a:ext>
                  </a:extLst>
                </a:hlinkClick>
              </a:rPr>
              <a:t>Erie Canal National Heritage Corridor</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Turnpikes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7">
                  <a:extLst>
                    <a:ext uri="{A12FA001-AC4F-418D-AE19-62706E023703}">
                      <ahyp:hlinkClr val="tx"/>
                    </a:ext>
                  </a:extLst>
                </a:hlinkClick>
              </a:rPr>
              <a:t>National Geographic</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8">
                  <a:extLst>
                    <a:ext uri="{A12FA001-AC4F-418D-AE19-62706E023703}">
                      <ahyp:hlinkClr val="tx"/>
                    </a:ext>
                  </a:extLst>
                </a:hlinkClick>
              </a:rPr>
              <a:t>National Iron and Steel Heritage Museum</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19">
                  <a:extLst>
                    <a:ext uri="{A12FA001-AC4F-418D-AE19-62706E023703}">
                      <ahyp:hlinkClr val="tx"/>
                    </a:ext>
                  </a:extLst>
                </a:hlinkClick>
              </a:rPr>
              <a:t>National Park Service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Clipper Ships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20">
                  <a:extLst>
                    <a:ext uri="{A12FA001-AC4F-418D-AE19-62706E023703}">
                      <ahyp:hlinkClr val="tx"/>
                    </a:ext>
                  </a:extLst>
                </a:hlinkClick>
              </a:rPr>
              <a:t>National Geographic</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21">
                  <a:extLst>
                    <a:ext uri="{A12FA001-AC4F-418D-AE19-62706E023703}">
                      <ahyp:hlinkClr val="tx"/>
                    </a:ext>
                  </a:extLst>
                </a:hlinkClick>
              </a:rPr>
              <a:t>Project Gutenberg</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22">
                  <a:extLst>
                    <a:ext uri="{A12FA001-AC4F-418D-AE19-62706E023703}">
                      <ahyp:hlinkClr val="tx"/>
                    </a:ext>
                  </a:extLst>
                </a:hlinkClick>
              </a:rPr>
              <a:t>Britannica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71" name="Google Shape;71;p14"/>
          <p:cNvSpPr txBox="1"/>
          <p:nvPr/>
        </p:nvSpPr>
        <p:spPr>
          <a:xfrm>
            <a:off x="3968800" y="1755525"/>
            <a:ext cx="3000000" cy="12930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Interchangeable Parts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Factory System</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Mechanical Reaper</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Steel Plow</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Power Loom</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Telegraph</a:t>
            </a:r>
            <a:endParaRPr sz="1200">
              <a:solidFill>
                <a:schemeClr val="dk1"/>
              </a:solidFill>
              <a:latin typeface="Inter"/>
              <a:ea typeface="Inter"/>
              <a:cs typeface="Inter"/>
              <a:sym typeface="Inter"/>
            </a:endParaRPr>
          </a:p>
        </p:txBody>
      </p:sp>
      <p:sp>
        <p:nvSpPr>
          <p:cNvPr id="72" name="Google Shape;72;p14"/>
          <p:cNvSpPr txBox="1"/>
          <p:nvPr/>
        </p:nvSpPr>
        <p:spPr>
          <a:xfrm>
            <a:off x="3968800" y="3761725"/>
            <a:ext cx="3452100" cy="55413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Interchangeable Parts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23">
                  <a:extLst>
                    <a:ext uri="{A12FA001-AC4F-418D-AE19-62706E023703}">
                      <ahyp:hlinkClr val="tx"/>
                    </a:ext>
                  </a:extLst>
                </a:hlinkClick>
              </a:rPr>
              <a:t>Interchangeable Parts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24">
                  <a:extLst>
                    <a:ext uri="{A12FA001-AC4F-418D-AE19-62706E023703}">
                      <ahyp:hlinkClr val="tx"/>
                    </a:ext>
                  </a:extLst>
                </a:hlinkClick>
              </a:rPr>
              <a:t>Britannica</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accent5"/>
                </a:solidFill>
                <a:latin typeface="Inter"/>
                <a:ea typeface="Inter"/>
                <a:cs typeface="Inter"/>
                <a:sym typeface="Inter"/>
                <a:hlinkClick r:id="rId25">
                  <a:extLst>
                    <a:ext uri="{A12FA001-AC4F-418D-AE19-62706E023703}">
                      <ahyp:hlinkClr val="tx"/>
                    </a:ext>
                  </a:extLst>
                </a:hlinkClick>
              </a:rPr>
              <a:t>Electrical Contractor Magazine</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Factory System</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26"/>
              </a:rPr>
              <a:t>Britannica</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27"/>
              </a:rPr>
              <a:t>Old Slater Mill</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28"/>
              </a:rPr>
              <a:t>The Lowell System</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Mechanical Reaper</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29"/>
              </a:rPr>
              <a:t>Britannica</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0"/>
              </a:rPr>
              <a:t>Morning Ag Clips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1"/>
              </a:rPr>
              <a:t>Interesting Engineering</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Steel Plow</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2"/>
              </a:rPr>
              <a:t>Smithsonian</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3"/>
              </a:rPr>
              <a:t>John Deere</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4"/>
              </a:rPr>
              <a:t>Project Gutenberg</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Power Loom</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5"/>
              </a:rPr>
              <a:t>How Stuff Works</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6"/>
              </a:rPr>
              <a:t>National Park Service</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7"/>
              </a:rPr>
              <a:t>Smithsonian</a:t>
            </a:r>
            <a:endParaRPr sz="1200">
              <a:solidFill>
                <a:schemeClr val="dk1"/>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Telegraph</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8"/>
              </a:rPr>
              <a:t>Elon University</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39"/>
              </a:rPr>
              <a:t>History.com</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u="sng">
                <a:solidFill>
                  <a:schemeClr val="hlink"/>
                </a:solidFill>
                <a:latin typeface="Inter"/>
                <a:ea typeface="Inter"/>
                <a:cs typeface="Inter"/>
                <a:sym typeface="Inter"/>
                <a:hlinkClick r:id="rId40"/>
              </a:rPr>
              <a:t>Britannica</a:t>
            </a:r>
            <a:endParaRPr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6" name="Shape 76"/>
        <p:cNvGrpSpPr/>
        <p:nvPr/>
      </p:nvGrpSpPr>
      <p:grpSpPr>
        <a:xfrm>
          <a:off x="0" y="0"/>
          <a:ext cx="0" cy="0"/>
          <a:chOff x="0" y="0"/>
          <a:chExt cx="0" cy="0"/>
        </a:xfrm>
      </p:grpSpPr>
      <p:sp>
        <p:nvSpPr>
          <p:cNvPr id="77" name="Google Shape;77;p15"/>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“Fund it or Forget it” Research Instructions</a:t>
            </a:r>
            <a:endParaRPr sz="1900">
              <a:solidFill>
                <a:schemeClr val="dk1"/>
              </a:solidFill>
              <a:latin typeface="Halant"/>
              <a:ea typeface="Halant"/>
              <a:cs typeface="Halant"/>
              <a:sym typeface="Halant"/>
            </a:endParaRPr>
          </a:p>
        </p:txBody>
      </p:sp>
      <p:pic>
        <p:nvPicPr>
          <p:cNvPr id="78" name="Google Shape;78;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9" name="Google Shape;79;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0" name="Google Shape;80;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81" name="Google Shape;81;p15"/>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82" name="Google Shape;82;p15"/>
          <p:cNvGraphicFramePr/>
          <p:nvPr/>
        </p:nvGraphicFramePr>
        <p:xfrm>
          <a:off x="351750" y="752350"/>
          <a:ext cx="3000000" cy="3000000"/>
        </p:xfrm>
        <a:graphic>
          <a:graphicData uri="http://schemas.openxmlformats.org/drawingml/2006/table">
            <a:tbl>
              <a:tblPr>
                <a:noFill/>
                <a:tableStyleId>{D7F44072-AAE3-491B-9378-F03288DC326B}</a:tableStyleId>
              </a:tblPr>
              <a:tblGrid>
                <a:gridCol w="3534500"/>
                <a:gridCol w="3534500"/>
              </a:tblGrid>
              <a:tr h="417175">
                <a:tc grid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a:t>
                      </a:r>
                      <a:r>
                        <a:rPr b="1" lang="en" sz="1200">
                          <a:solidFill>
                            <a:schemeClr val="dk1"/>
                          </a:solidFill>
                          <a:latin typeface="Halant"/>
                          <a:ea typeface="Halant"/>
                          <a:cs typeface="Halant"/>
                          <a:sym typeface="Halant"/>
                        </a:rPr>
                        <a:t> </a:t>
                      </a:r>
                      <a:r>
                        <a:rPr lang="en" sz="1200">
                          <a:solidFill>
                            <a:schemeClr val="dk1"/>
                          </a:solidFill>
                          <a:latin typeface="Halant"/>
                          <a:ea typeface="Halant"/>
                          <a:cs typeface="Halant"/>
                          <a:sym typeface="Halant"/>
                        </a:rPr>
                        <a:t>Use this page to organize your notes and prepare your pitch.</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bl>
          </a:graphicData>
        </a:graphic>
      </p:graphicFrame>
      <p:sp>
        <p:nvSpPr>
          <p:cNvPr id="83" name="Google Shape;83;p15"/>
          <p:cNvSpPr txBox="1"/>
          <p:nvPr/>
        </p:nvSpPr>
        <p:spPr>
          <a:xfrm>
            <a:off x="351750" y="1226475"/>
            <a:ext cx="7068900" cy="794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Research 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Proposal Requirements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short and engaging title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1 paragraph description of the invention or innovation that includes:</a:t>
            </a:r>
            <a:endParaRPr sz="1200">
              <a:solidFill>
                <a:schemeClr val="dk1"/>
              </a:solidFill>
              <a:latin typeface="Inter"/>
              <a:ea typeface="Inter"/>
              <a:cs typeface="Inter"/>
              <a:sym typeface="Inter"/>
            </a:endParaRPr>
          </a:p>
          <a:p>
            <a:pPr indent="-304800" lvl="0" marL="74295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Specs (dimensions, materials, etc.)</a:t>
            </a:r>
            <a:endParaRPr sz="1200">
              <a:solidFill>
                <a:schemeClr val="dk1"/>
              </a:solidFill>
              <a:latin typeface="Inter"/>
              <a:ea typeface="Inter"/>
              <a:cs typeface="Inter"/>
              <a:sym typeface="Inter"/>
            </a:endParaRPr>
          </a:p>
          <a:p>
            <a:pPr indent="-304800" lvl="0" marL="74295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it does and how it is unique</a:t>
            </a:r>
            <a:endParaRPr sz="1200">
              <a:solidFill>
                <a:schemeClr val="dk1"/>
              </a:solidFill>
              <a:latin typeface="Inter"/>
              <a:ea typeface="Inter"/>
              <a:cs typeface="Inter"/>
              <a:sym typeface="Inter"/>
            </a:endParaRPr>
          </a:p>
          <a:p>
            <a:pPr indent="-304800" lvl="0" marL="74295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short argument for why this invention will revolutionize the American economy</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Two Images with Captions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One Quote from a primary or secondary source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list of potential (3) questions you anticipate your investors will ask of you</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“Elevator Pitch”</a:t>
            </a:r>
            <a:endParaRPr b="1"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An elevator pitch is a quick and exciting way to “sell” your idea. It should be 30-45 seconds.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Outline: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romanUcPeriod"/>
            </a:pPr>
            <a:r>
              <a:rPr lang="en" sz="1200">
                <a:solidFill>
                  <a:schemeClr val="dk1"/>
                </a:solidFill>
                <a:latin typeface="Inter"/>
                <a:ea typeface="Inter"/>
                <a:cs typeface="Inter"/>
                <a:sym typeface="Inter"/>
              </a:rPr>
              <a:t>Invention or Innovation Name: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romanUcPeriod"/>
            </a:pPr>
            <a:r>
              <a:rPr lang="en" sz="1200">
                <a:solidFill>
                  <a:schemeClr val="dk1"/>
                </a:solidFill>
                <a:latin typeface="Inter"/>
                <a:ea typeface="Inter"/>
                <a:cs typeface="Inter"/>
                <a:sym typeface="Inter"/>
              </a:rPr>
              <a:t>Problem it Solves: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romanUcPeriod"/>
            </a:pPr>
            <a:r>
              <a:rPr lang="en" sz="1200">
                <a:solidFill>
                  <a:schemeClr val="dk1"/>
                </a:solidFill>
                <a:latin typeface="Inter"/>
                <a:ea typeface="Inter"/>
                <a:cs typeface="Inter"/>
                <a:sym typeface="Inter"/>
              </a:rPr>
              <a:t>Why It’s Better or Different:</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romanUcPeriod"/>
            </a:pPr>
            <a:r>
              <a:rPr lang="en" sz="1200">
                <a:solidFill>
                  <a:schemeClr val="dk1"/>
                </a:solidFill>
                <a:latin typeface="Inter"/>
                <a:ea typeface="Inter"/>
                <a:cs typeface="Inter"/>
                <a:sym typeface="Inter"/>
              </a:rPr>
              <a:t>Slogan or Catchphrase:</a:t>
            </a:r>
            <a:endParaRPr b="1" sz="12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7" name="Shape 87"/>
        <p:cNvGrpSpPr/>
        <p:nvPr/>
      </p:nvGrpSpPr>
      <p:grpSpPr>
        <a:xfrm>
          <a:off x="0" y="0"/>
          <a:ext cx="0" cy="0"/>
          <a:chOff x="0" y="0"/>
          <a:chExt cx="0" cy="0"/>
        </a:xfrm>
      </p:grpSpPr>
      <p:sp>
        <p:nvSpPr>
          <p:cNvPr id="88" name="Google Shape;88;p16"/>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“Fund it or Forget it” Proposal and Elevator Pitch</a:t>
            </a:r>
            <a:endParaRPr sz="1900">
              <a:solidFill>
                <a:schemeClr val="dk1"/>
              </a:solidFill>
              <a:latin typeface="Halant"/>
              <a:ea typeface="Halant"/>
              <a:cs typeface="Halant"/>
              <a:sym typeface="Halant"/>
            </a:endParaRPr>
          </a:p>
        </p:txBody>
      </p:sp>
      <p:pic>
        <p:nvPicPr>
          <p:cNvPr id="89" name="Google Shape;89;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0" name="Google Shape;90;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1" name="Google Shape;91;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2" name="Google Shape;92;p16"/>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93" name="Google Shape;93;p16"/>
          <p:cNvGraphicFramePr/>
          <p:nvPr/>
        </p:nvGraphicFramePr>
        <p:xfrm>
          <a:off x="351750" y="752350"/>
          <a:ext cx="3000000" cy="3000000"/>
        </p:xfrm>
        <a:graphic>
          <a:graphicData uri="http://schemas.openxmlformats.org/drawingml/2006/table">
            <a:tbl>
              <a:tblPr>
                <a:noFill/>
                <a:tableStyleId>{D7F44072-AAE3-491B-9378-F03288DC326B}</a:tableStyleId>
              </a:tblPr>
              <a:tblGrid>
                <a:gridCol w="3534500"/>
                <a:gridCol w="3534500"/>
              </a:tblGrid>
              <a:tr h="417175">
                <a:tc grid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Use this page for your Formal Proposal and Elevator Pitch.</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bl>
          </a:graphicData>
        </a:graphic>
      </p:graphicFrame>
      <p:sp>
        <p:nvSpPr>
          <p:cNvPr id="94" name="Google Shape;94;p16"/>
          <p:cNvSpPr txBox="1"/>
          <p:nvPr/>
        </p:nvSpPr>
        <p:spPr>
          <a:xfrm>
            <a:off x="351750" y="1226475"/>
            <a:ext cx="7068900" cy="752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Formal Proposal: </a:t>
            </a:r>
            <a:endParaRPr b="1"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Title: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Paragraph: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Images: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Quote: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Potential Questions: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Elevator Pitch: </a:t>
            </a:r>
            <a:endParaRPr b="1" sz="1200">
              <a:solidFill>
                <a:schemeClr val="dk1"/>
              </a:solidFill>
              <a:latin typeface="Inter"/>
              <a:ea typeface="Inter"/>
              <a:cs typeface="Inter"/>
              <a:sym typeface="Inter"/>
            </a:endParaRPr>
          </a:p>
          <a:p>
            <a:pPr indent="0" lvl="0" marL="0" rtl="0" algn="l">
              <a:lnSpc>
                <a:spcPct val="115000"/>
              </a:lnSpc>
              <a:spcBef>
                <a:spcPts val="1200"/>
              </a:spcBef>
              <a:spcAft>
                <a:spcPts val="0"/>
              </a:spcAft>
              <a:buClr>
                <a:schemeClr val="dk1"/>
              </a:buClr>
              <a:buSzPts val="1100"/>
              <a:buFont typeface="Arial"/>
              <a:buNone/>
            </a:pPr>
            <a:r>
              <a:t/>
            </a:r>
            <a:endParaRPr i="1" sz="1100">
              <a:solidFill>
                <a:schemeClr val="dk1"/>
              </a:solidFill>
            </a:endParaRPr>
          </a:p>
          <a:p>
            <a:pPr indent="0" lvl="0" marL="0" rtl="0" algn="l">
              <a:spcBef>
                <a:spcPts val="120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17"/>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“Fund it or Forget it” Presentation Notes</a:t>
            </a:r>
            <a:endParaRPr sz="1900">
              <a:solidFill>
                <a:schemeClr val="dk1"/>
              </a:solidFill>
              <a:latin typeface="Halant"/>
              <a:ea typeface="Halant"/>
              <a:cs typeface="Halant"/>
              <a:sym typeface="Halant"/>
            </a:endParaRPr>
          </a:p>
        </p:txBody>
      </p:sp>
      <p:pic>
        <p:nvPicPr>
          <p:cNvPr id="100" name="Google Shape;100;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1" name="Google Shape;101;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2" name="Google Shape;102;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17"/>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104" name="Google Shape;104;p17"/>
          <p:cNvGraphicFramePr/>
          <p:nvPr/>
        </p:nvGraphicFramePr>
        <p:xfrm>
          <a:off x="351750" y="752350"/>
          <a:ext cx="3000000" cy="3000000"/>
        </p:xfrm>
        <a:graphic>
          <a:graphicData uri="http://schemas.openxmlformats.org/drawingml/2006/table">
            <a:tbl>
              <a:tblPr>
                <a:noFill/>
                <a:tableStyleId>{D7F44072-AAE3-491B-9378-F03288DC326B}</a:tableStyleId>
              </a:tblPr>
              <a:tblGrid>
                <a:gridCol w="3534500"/>
                <a:gridCol w="3534500"/>
              </a:tblGrid>
              <a:tr h="417175">
                <a:tc grid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Use this page to </a:t>
                      </a:r>
                      <a:r>
                        <a:rPr lang="en" sz="1200">
                          <a:solidFill>
                            <a:schemeClr val="dk1"/>
                          </a:solidFill>
                          <a:latin typeface="Halant"/>
                          <a:ea typeface="Halant"/>
                          <a:cs typeface="Halant"/>
                          <a:sym typeface="Halant"/>
                        </a:rPr>
                        <a:t>take</a:t>
                      </a:r>
                      <a:r>
                        <a:rPr lang="en" sz="1200">
                          <a:solidFill>
                            <a:schemeClr val="dk1"/>
                          </a:solidFill>
                          <a:latin typeface="Halant"/>
                          <a:ea typeface="Halant"/>
                          <a:cs typeface="Halant"/>
                          <a:sym typeface="Halant"/>
                        </a:rPr>
                        <a:t> notes on the Elevator Pitches of your classmates.</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bl>
          </a:graphicData>
        </a:graphic>
      </p:graphicFrame>
      <p:graphicFrame>
        <p:nvGraphicFramePr>
          <p:cNvPr id="105" name="Google Shape;105;p17"/>
          <p:cNvGraphicFramePr/>
          <p:nvPr/>
        </p:nvGraphicFramePr>
        <p:xfrm>
          <a:off x="351750" y="1506600"/>
          <a:ext cx="3000000" cy="3000000"/>
        </p:xfrm>
        <a:graphic>
          <a:graphicData uri="http://schemas.openxmlformats.org/drawingml/2006/table">
            <a:tbl>
              <a:tblPr>
                <a:noFill/>
                <a:tableStyleId>{D7F44072-AAE3-491B-9378-F03288DC326B}</a:tableStyleId>
              </a:tblPr>
              <a:tblGrid>
                <a:gridCol w="1767250"/>
                <a:gridCol w="1767250"/>
                <a:gridCol w="1767250"/>
                <a:gridCol w="1767250"/>
              </a:tblGrid>
              <a:tr h="381000">
                <a:tc>
                  <a:txBody>
                    <a:bodyPr/>
                    <a:lstStyle/>
                    <a:p>
                      <a:pPr indent="0" lvl="0" marL="0" rtl="0" algn="l">
                        <a:spcBef>
                          <a:spcPts val="0"/>
                        </a:spcBef>
                        <a:spcAft>
                          <a:spcPts val="0"/>
                        </a:spcAft>
                        <a:buNone/>
                      </a:pPr>
                      <a:r>
                        <a:rPr b="1" lang="en" sz="1200">
                          <a:latin typeface="Inter"/>
                          <a:ea typeface="Inter"/>
                          <a:cs typeface="Inter"/>
                          <a:sym typeface="Inter"/>
                        </a:rPr>
                        <a:t>Invention Name:</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Notes:</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Question:</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 Fund it!</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Forget it!</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r>
              <a:tr h="381000">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r>
              <a:tr h="381000">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graphicFrame>
        <p:nvGraphicFramePr>
          <p:cNvPr id="110" name="Google Shape;110;p18"/>
          <p:cNvGraphicFramePr/>
          <p:nvPr/>
        </p:nvGraphicFramePr>
        <p:xfrm>
          <a:off x="469041" y="1410920"/>
          <a:ext cx="3000000" cy="3000000"/>
        </p:xfrm>
        <a:graphic>
          <a:graphicData uri="http://schemas.openxmlformats.org/drawingml/2006/table">
            <a:tbl>
              <a:tblPr>
                <a:noFill/>
                <a:tableStyleId>{FECB13C7-D03A-4F50-B0C2-D4C97E7D27A0}</a:tableStyleId>
              </a:tblPr>
              <a:tblGrid>
                <a:gridCol w="6947875"/>
              </a:tblGrid>
              <a:tr h="299750">
                <a:tc>
                  <a:txBody>
                    <a:bodyPr/>
                    <a:lstStyle/>
                    <a:p>
                      <a:pPr indent="0" lvl="0" marL="0" rtl="0" algn="l">
                        <a:spcBef>
                          <a:spcPts val="0"/>
                        </a:spcBef>
                        <a:spcAft>
                          <a:spcPts val="0"/>
                        </a:spcAft>
                        <a:buNone/>
                      </a:pPr>
                      <a:r>
                        <a:rPr b="1" lang="en" sz="1200">
                          <a:latin typeface="Halant"/>
                          <a:ea typeface="Halant"/>
                          <a:cs typeface="Halant"/>
                          <a:sym typeface="Halant"/>
                        </a:rPr>
                        <a:t>Directions:</a:t>
                      </a:r>
                      <a:r>
                        <a:rPr lang="en" sz="1200">
                          <a:latin typeface="Halant"/>
                          <a:ea typeface="Halant"/>
                          <a:cs typeface="Halant"/>
                          <a:sym typeface="Halant"/>
                        </a:rPr>
                        <a:t> Follow along with the slides to answer the following questions.</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0050">
                <a:tc>
                  <a:txBody>
                    <a:bodyPr/>
                    <a:lstStyle/>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2) Historian Jill Lepore lists several changes that occurred in the United States from 1815 to 1848. Which of the ones identified do you think could be the most significant?</a:t>
                      </a:r>
                      <a:endParaRPr sz="1200">
                        <a:solidFill>
                          <a:schemeClr val="dk1"/>
                        </a:solidFill>
                        <a:latin typeface="Inter"/>
                        <a:ea typeface="Inter"/>
                        <a:cs typeface="Inter"/>
                        <a:sym typeface="Inter"/>
                      </a:endParaRPr>
                    </a:p>
                    <a:p>
                      <a:pPr indent="0" lvl="0" marL="482600" rtl="0" algn="l">
                        <a:spcBef>
                          <a:spcPts val="0"/>
                        </a:spcBef>
                        <a:spcAft>
                          <a:spcPts val="0"/>
                        </a:spcAft>
                        <a:buNone/>
                      </a:pPr>
                      <a:r>
                        <a:rPr b="1" lang="en" sz="1200">
                          <a:solidFill>
                            <a:srgbClr val="E95C3D"/>
                          </a:solidFill>
                          <a:latin typeface="Inter"/>
                          <a:ea typeface="Inter"/>
                          <a:cs typeface="Inter"/>
                          <a:sym typeface="Inter"/>
                        </a:rPr>
                        <a:t>Industrialization may be the most significant because it changed how people worked, where they lived, and how goods were made, impacting nearly every part of life.</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3) Say-it-in-Six: What was the Market Revolution?</a:t>
                      </a:r>
                      <a:endParaRPr sz="1200">
                        <a:solidFill>
                          <a:schemeClr val="dk1"/>
                        </a:solidFill>
                        <a:latin typeface="Inter"/>
                        <a:ea typeface="Inter"/>
                        <a:cs typeface="Inter"/>
                        <a:sym typeface="Inter"/>
                      </a:endParaRPr>
                    </a:p>
                    <a:p>
                      <a:pPr indent="0" lvl="0" marL="482600" rtl="0" algn="l">
                        <a:spcBef>
                          <a:spcPts val="0"/>
                        </a:spcBef>
                        <a:spcAft>
                          <a:spcPts val="0"/>
                        </a:spcAft>
                        <a:buNone/>
                      </a:pPr>
                      <a:r>
                        <a:rPr b="1" lang="en" sz="1200">
                          <a:solidFill>
                            <a:srgbClr val="E95C3D"/>
                          </a:solidFill>
                          <a:latin typeface="Inter"/>
                          <a:ea typeface="Inter"/>
                          <a:cs typeface="Inter"/>
                          <a:sym typeface="Inter"/>
                        </a:rPr>
                        <a:t>New Ways of working, moving, connecting</a:t>
                      </a: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4) What were some opportunities and risks people faced on the frontier?</a:t>
                      </a:r>
                      <a:endParaRPr sz="1200">
                        <a:solidFill>
                          <a:schemeClr val="dk1"/>
                        </a:solidFill>
                        <a:latin typeface="Inter"/>
                        <a:ea typeface="Inter"/>
                        <a:cs typeface="Inter"/>
                        <a:sym typeface="Inter"/>
                      </a:endParaRPr>
                    </a:p>
                    <a:p>
                      <a:pPr indent="0" lvl="0" marL="482600" rtl="0" algn="l">
                        <a:spcBef>
                          <a:spcPts val="0"/>
                        </a:spcBef>
                        <a:spcAft>
                          <a:spcPts val="0"/>
                        </a:spcAft>
                        <a:buNone/>
                      </a:pPr>
                      <a:r>
                        <a:rPr b="1" lang="en" sz="1200">
                          <a:solidFill>
                            <a:srgbClr val="E95C3D"/>
                          </a:solidFill>
                          <a:latin typeface="Inter"/>
                          <a:ea typeface="Inter"/>
                          <a:cs typeface="Inter"/>
                          <a:sym typeface="Inter"/>
                        </a:rPr>
                        <a:t>People saw the frontier as a place for land and independence, but faced dangers like harsh environments, conflicts with Native peoples, and financial struggles.</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5)</a:t>
                      </a:r>
                      <a:endParaRPr sz="1200">
                        <a:solidFill>
                          <a:schemeClr val="dk1"/>
                        </a:solidFill>
                        <a:latin typeface="Inter"/>
                        <a:ea typeface="Inter"/>
                        <a:cs typeface="Inter"/>
                        <a:sym typeface="Inter"/>
                      </a:endParaRPr>
                    </a:p>
                    <a:p>
                      <a:pPr indent="-304800" lvl="0" marL="914400" rtl="0" algn="l">
                        <a:spcBef>
                          <a:spcPts val="0"/>
                        </a:spcBef>
                        <a:spcAft>
                          <a:spcPts val="0"/>
                        </a:spcAft>
                        <a:buClr>
                          <a:schemeClr val="dk1"/>
                        </a:buClr>
                        <a:buSzPts val="1200"/>
                        <a:buFont typeface="Inter"/>
                        <a:buAutoNum type="alphaLcPeriod"/>
                      </a:pPr>
                      <a:r>
                        <a:rPr lang="en" sz="1200">
                          <a:solidFill>
                            <a:schemeClr val="dk1"/>
                          </a:solidFill>
                          <a:latin typeface="Inter"/>
                          <a:ea typeface="Inter"/>
                          <a:cs typeface="Inter"/>
                          <a:sym typeface="Inter"/>
                        </a:rPr>
                        <a:t>What are the three big changes that happened during the Market Revolution?</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Industrialization</a:t>
                      </a:r>
                      <a:endParaRPr b="1" sz="1200">
                        <a:solidFill>
                          <a:srgbClr val="E95C3D"/>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Urbanization</a:t>
                      </a:r>
                      <a:endParaRPr b="1" sz="1200">
                        <a:solidFill>
                          <a:srgbClr val="E95C3D"/>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New Technology</a:t>
                      </a:r>
                      <a:endParaRPr b="1" sz="1200">
                        <a:solidFill>
                          <a:srgbClr val="E95C3D"/>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04800" lvl="0" marL="914400" rtl="0" algn="l">
                        <a:spcBef>
                          <a:spcPts val="0"/>
                        </a:spcBef>
                        <a:spcAft>
                          <a:spcPts val="0"/>
                        </a:spcAft>
                        <a:buClr>
                          <a:schemeClr val="dk1"/>
                        </a:buClr>
                        <a:buSzPts val="1200"/>
                        <a:buFont typeface="Inter"/>
                        <a:buAutoNum type="alphaLcPeriod"/>
                      </a:pPr>
                      <a:r>
                        <a:rPr lang="en" sz="1200">
                          <a:solidFill>
                            <a:schemeClr val="dk1"/>
                          </a:solidFill>
                          <a:latin typeface="Inter"/>
                          <a:ea typeface="Inter"/>
                          <a:cs typeface="Inter"/>
                          <a:sym typeface="Inter"/>
                        </a:rPr>
                        <a:t>How do you think transportation helped connect these changes?</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Transportation like railroads and canals moved people, goods, and ideas faster, helping cities grow and businesses expand.</a:t>
                      </a:r>
                      <a:endParaRPr b="1" sz="1200">
                        <a:solidFill>
                          <a:srgbClr val="E95C3D"/>
                        </a:solidFill>
                        <a:latin typeface="Inter"/>
                        <a:ea typeface="Inter"/>
                        <a:cs typeface="Inter"/>
                        <a:sym typeface="Inter"/>
                      </a:endParaRPr>
                    </a:p>
                    <a:p>
                      <a:pPr indent="0" lvl="0" marL="91440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(Slides 6-9) Summarize the significance of each of these developments.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10) In what ways did people’s lives get better and harder during this period?</a:t>
                      </a:r>
                      <a:endParaRPr sz="1200">
                        <a:solidFill>
                          <a:schemeClr val="dk1"/>
                        </a:solidFill>
                        <a:latin typeface="Inter"/>
                        <a:ea typeface="Inter"/>
                        <a:cs typeface="Inter"/>
                        <a:sym typeface="Inter"/>
                      </a:endParaRPr>
                    </a:p>
                    <a:p>
                      <a:pPr indent="0" lvl="0" marL="482600" rtl="0" algn="l">
                        <a:spcBef>
                          <a:spcPts val="0"/>
                        </a:spcBef>
                        <a:spcAft>
                          <a:spcPts val="0"/>
                        </a:spcAft>
                        <a:buNone/>
                      </a:pPr>
                      <a:r>
                        <a:rPr b="1" lang="en" sz="1200">
                          <a:solidFill>
                            <a:srgbClr val="E95C3D"/>
                          </a:solidFill>
                          <a:latin typeface="Inter"/>
                          <a:ea typeface="Inter"/>
                          <a:cs typeface="Inter"/>
                          <a:sym typeface="Inter"/>
                        </a:rPr>
                        <a:t>Life got better with new jobs, goods, and connections, but harder due to long work hours, inequality, and the displacement of Native Americans and farmers.</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48260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11" name="Google Shape;111;p18"/>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Contextualization</a:t>
            </a:r>
            <a:endParaRPr sz="1300">
              <a:latin typeface="Inter"/>
              <a:ea typeface="Inter"/>
              <a:cs typeface="Inter"/>
              <a:sym typeface="Inter"/>
            </a:endParaRPr>
          </a:p>
        </p:txBody>
      </p:sp>
      <p:sp>
        <p:nvSpPr>
          <p:cNvPr id="112" name="Google Shape;112;p1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Guided Notes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100">
                <a:solidFill>
                  <a:schemeClr val="dk1"/>
                </a:solidFill>
                <a:latin typeface="Plus Jakarta Sans Medium"/>
                <a:ea typeface="Plus Jakarta Sans Medium"/>
                <a:cs typeface="Plus Jakarta Sans Medium"/>
                <a:sym typeface="Plus Jakarta Sans Medium"/>
              </a:rPr>
              <a:t>Market Revolution and Technology (Exemplar)</a:t>
            </a:r>
            <a:endParaRPr sz="21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3" name="Google Shape;113;p1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14" name="Google Shape;114;p18"/>
          <p:cNvSpPr txBox="1"/>
          <p:nvPr/>
        </p:nvSpPr>
        <p:spPr>
          <a:xfrm>
            <a:off x="359789" y="1052242"/>
            <a:ext cx="75570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graphicFrame>
        <p:nvGraphicFramePr>
          <p:cNvPr id="115" name="Google Shape;115;p18"/>
          <p:cNvGraphicFramePr/>
          <p:nvPr/>
        </p:nvGraphicFramePr>
        <p:xfrm>
          <a:off x="952500" y="6623975"/>
          <a:ext cx="3000000" cy="3000000"/>
        </p:xfrm>
        <a:graphic>
          <a:graphicData uri="http://schemas.openxmlformats.org/drawingml/2006/table">
            <a:tbl>
              <a:tblPr>
                <a:noFill/>
                <a:tableStyleId>{D7F44072-AAE3-491B-9378-F03288DC326B}</a:tableStyleId>
              </a:tblPr>
              <a:tblGrid>
                <a:gridCol w="2933700"/>
                <a:gridCol w="2933700"/>
              </a:tblGrid>
              <a:tr h="381000">
                <a:tc>
                  <a:txBody>
                    <a:bodyPr/>
                    <a:lstStyle/>
                    <a:p>
                      <a:pPr indent="0" lvl="0" marL="0" rtl="0" algn="ctr">
                        <a:spcBef>
                          <a:spcPts val="0"/>
                        </a:spcBef>
                        <a:spcAft>
                          <a:spcPts val="0"/>
                        </a:spcAft>
                        <a:buNone/>
                      </a:pPr>
                      <a:r>
                        <a:rPr b="1" lang="en" sz="1200">
                          <a:latin typeface="Inter"/>
                          <a:ea typeface="Inter"/>
                          <a:cs typeface="Inter"/>
                          <a:sym typeface="Inter"/>
                        </a:rPr>
                        <a:t>Industrialization</a:t>
                      </a:r>
                      <a:endParaRPr b="1"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Factories and machines made goods faster and changed how people worked.</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Urbanization</a:t>
                      </a:r>
                      <a:endParaRPr b="1"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Cities grew quickly as people moved in to find jobs, changing where and how they lived.</a:t>
                      </a:r>
                      <a:endParaRPr b="1" sz="12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Technology</a:t>
                      </a:r>
                      <a:endParaRPr b="1"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Inventions like the cotton gin and telegraph sped up communication and production.</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Transportation</a:t>
                      </a:r>
                      <a:endParaRPr b="1"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Roads, railroads, and canals helped goods and people move across the country more easily.</a:t>
                      </a:r>
                      <a:endParaRPr b="1" sz="12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9" name="Shape 119"/>
        <p:cNvGrpSpPr/>
        <p:nvPr/>
      </p:nvGrpSpPr>
      <p:grpSpPr>
        <a:xfrm>
          <a:off x="0" y="0"/>
          <a:ext cx="0" cy="0"/>
          <a:chOff x="0" y="0"/>
          <a:chExt cx="0" cy="0"/>
        </a:xfrm>
      </p:grpSpPr>
      <p:sp>
        <p:nvSpPr>
          <p:cNvPr id="120" name="Google Shape;120;p19"/>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“Fund it or Forget it” Research Instructions (Exemplar)</a:t>
            </a:r>
            <a:endParaRPr sz="1900">
              <a:solidFill>
                <a:schemeClr val="dk1"/>
              </a:solidFill>
              <a:latin typeface="Halant"/>
              <a:ea typeface="Halant"/>
              <a:cs typeface="Halant"/>
              <a:sym typeface="Halant"/>
            </a:endParaRPr>
          </a:p>
        </p:txBody>
      </p:sp>
      <p:pic>
        <p:nvPicPr>
          <p:cNvPr id="121" name="Google Shape;121;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2" name="Google Shape;122;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3" name="Google Shape;123;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4" name="Google Shape;124;p19"/>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125" name="Google Shape;125;p19"/>
          <p:cNvGraphicFramePr/>
          <p:nvPr/>
        </p:nvGraphicFramePr>
        <p:xfrm>
          <a:off x="351750" y="752350"/>
          <a:ext cx="3000000" cy="3000000"/>
        </p:xfrm>
        <a:graphic>
          <a:graphicData uri="http://schemas.openxmlformats.org/drawingml/2006/table">
            <a:tbl>
              <a:tblPr>
                <a:noFill/>
                <a:tableStyleId>{D7F44072-AAE3-491B-9378-F03288DC326B}</a:tableStyleId>
              </a:tblPr>
              <a:tblGrid>
                <a:gridCol w="3534500"/>
                <a:gridCol w="3534500"/>
              </a:tblGrid>
              <a:tr h="417175">
                <a:tc grid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Use this page to organize your notes and prepare your pitch.</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bl>
          </a:graphicData>
        </a:graphic>
      </p:graphicFrame>
      <p:sp>
        <p:nvSpPr>
          <p:cNvPr id="126" name="Google Shape;126;p19"/>
          <p:cNvSpPr txBox="1"/>
          <p:nvPr/>
        </p:nvSpPr>
        <p:spPr>
          <a:xfrm>
            <a:off x="351750" y="1226475"/>
            <a:ext cx="7068900" cy="7388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Research Notes:</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Inventor:</a:t>
            </a:r>
            <a:r>
              <a:rPr lang="en" sz="1200">
                <a:solidFill>
                  <a:srgbClr val="E95C3D"/>
                </a:solidFill>
                <a:latin typeface="Inter"/>
                <a:ea typeface="Inter"/>
                <a:cs typeface="Inter"/>
                <a:sym typeface="Inter"/>
              </a:rPr>
              <a:t> Samuel Morse</a:t>
            </a:r>
            <a:br>
              <a:rPr lang="en" sz="1200">
                <a:solidFill>
                  <a:srgbClr val="E95C3D"/>
                </a:solidFill>
                <a:latin typeface="Inter"/>
                <a:ea typeface="Inter"/>
                <a:cs typeface="Inter"/>
                <a:sym typeface="Inter"/>
              </a:rPr>
            </a:br>
            <a:endParaRPr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Patent Date:</a:t>
            </a:r>
            <a:r>
              <a:rPr lang="en" sz="1200">
                <a:solidFill>
                  <a:srgbClr val="E95C3D"/>
                </a:solidFill>
                <a:latin typeface="Inter"/>
                <a:ea typeface="Inter"/>
                <a:cs typeface="Inter"/>
                <a:sym typeface="Inter"/>
              </a:rPr>
              <a:t> 1840</a:t>
            </a:r>
            <a:br>
              <a:rPr lang="en" sz="1200">
                <a:solidFill>
                  <a:srgbClr val="E95C3D"/>
                </a:solidFill>
                <a:latin typeface="Inter"/>
                <a:ea typeface="Inter"/>
                <a:cs typeface="Inter"/>
                <a:sym typeface="Inter"/>
              </a:rPr>
            </a:br>
            <a:endParaRPr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Technology:</a:t>
            </a:r>
            <a:r>
              <a:rPr lang="en" sz="1200">
                <a:solidFill>
                  <a:srgbClr val="E95C3D"/>
                </a:solidFill>
                <a:latin typeface="Inter"/>
                <a:ea typeface="Inter"/>
                <a:cs typeface="Inter"/>
                <a:sym typeface="Inter"/>
              </a:rPr>
              <a:t> Uses electric signals to send coded messages across wires (Morse code)</a:t>
            </a:r>
            <a:br>
              <a:rPr lang="en" sz="1200">
                <a:solidFill>
                  <a:srgbClr val="E95C3D"/>
                </a:solidFill>
                <a:latin typeface="Inter"/>
                <a:ea typeface="Inter"/>
                <a:cs typeface="Inter"/>
                <a:sym typeface="Inter"/>
              </a:rPr>
            </a:br>
            <a:endParaRPr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Impact:</a:t>
            </a:r>
            <a:r>
              <a:rPr lang="en" sz="1200">
                <a:solidFill>
                  <a:srgbClr val="E95C3D"/>
                </a:solidFill>
                <a:latin typeface="Inter"/>
                <a:ea typeface="Inter"/>
                <a:cs typeface="Inter"/>
                <a:sym typeface="Inter"/>
              </a:rPr>
              <a:t> Revolutionized communication; messages that once took days now took minutes</a:t>
            </a:r>
            <a:br>
              <a:rPr lang="en" sz="1200">
                <a:solidFill>
                  <a:srgbClr val="E95C3D"/>
                </a:solidFill>
                <a:latin typeface="Inter"/>
                <a:ea typeface="Inter"/>
                <a:cs typeface="Inter"/>
                <a:sym typeface="Inter"/>
              </a:rPr>
            </a:br>
            <a:endParaRPr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Used by:</a:t>
            </a:r>
            <a:r>
              <a:rPr lang="en" sz="1200">
                <a:solidFill>
                  <a:srgbClr val="E95C3D"/>
                </a:solidFill>
                <a:latin typeface="Inter"/>
                <a:ea typeface="Inter"/>
                <a:cs typeface="Inter"/>
                <a:sym typeface="Inter"/>
              </a:rPr>
              <a:t> Businesses, newspapers, and eventually railroads and military</a:t>
            </a:r>
            <a:br>
              <a:rPr lang="en" sz="1200">
                <a:solidFill>
                  <a:srgbClr val="E95C3D"/>
                </a:solidFill>
                <a:latin typeface="Inter"/>
                <a:ea typeface="Inter"/>
                <a:cs typeface="Inter"/>
                <a:sym typeface="Inter"/>
              </a:rPr>
            </a:br>
            <a:endParaRPr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Materials:</a:t>
            </a:r>
            <a:r>
              <a:rPr lang="en" sz="1200">
                <a:solidFill>
                  <a:srgbClr val="E95C3D"/>
                </a:solidFill>
                <a:latin typeface="Inter"/>
                <a:ea typeface="Inter"/>
                <a:cs typeface="Inter"/>
                <a:sym typeface="Inter"/>
              </a:rPr>
              <a:t> Battery, wires, magnets, switch, receiving machine</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Proposal Requirements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short and engaging title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1 paragraph description of the invention or innovation that includes:</a:t>
            </a:r>
            <a:endParaRPr sz="1200">
              <a:solidFill>
                <a:schemeClr val="dk1"/>
              </a:solidFill>
              <a:latin typeface="Inter"/>
              <a:ea typeface="Inter"/>
              <a:cs typeface="Inter"/>
              <a:sym typeface="Inter"/>
            </a:endParaRPr>
          </a:p>
          <a:p>
            <a:pPr indent="-304800" lvl="0" marL="74295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Specs (dimensions, materials, etc.)</a:t>
            </a:r>
            <a:endParaRPr sz="1200">
              <a:solidFill>
                <a:schemeClr val="dk1"/>
              </a:solidFill>
              <a:latin typeface="Inter"/>
              <a:ea typeface="Inter"/>
              <a:cs typeface="Inter"/>
              <a:sym typeface="Inter"/>
            </a:endParaRPr>
          </a:p>
          <a:p>
            <a:pPr indent="-304800" lvl="0" marL="74295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it does and how it is unique</a:t>
            </a:r>
            <a:endParaRPr sz="1200">
              <a:solidFill>
                <a:schemeClr val="dk1"/>
              </a:solidFill>
              <a:latin typeface="Inter"/>
              <a:ea typeface="Inter"/>
              <a:cs typeface="Inter"/>
              <a:sym typeface="Inter"/>
            </a:endParaRPr>
          </a:p>
          <a:p>
            <a:pPr indent="-304800" lvl="0" marL="74295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short argument for why this invention will revolutionize the American economy</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Two Images with Captions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One Quote from a primary or secondary source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list of potential (3) questions you anticipate your investors will ask of you</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“Elevator Pitch” Outline</a:t>
            </a:r>
            <a:endParaRPr b="1"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An elevator pitch is a quick and exciting way to “sell” your idea. It should be 30-45 seconds.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Outline: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romanUcPeriod"/>
            </a:pPr>
            <a:r>
              <a:rPr lang="en" sz="1200">
                <a:solidFill>
                  <a:schemeClr val="dk1"/>
                </a:solidFill>
                <a:latin typeface="Inter"/>
                <a:ea typeface="Inter"/>
                <a:cs typeface="Inter"/>
                <a:sym typeface="Inter"/>
              </a:rPr>
              <a:t>Invention or Innovation Name: </a:t>
            </a:r>
            <a:r>
              <a:rPr b="1" lang="en" sz="1200">
                <a:solidFill>
                  <a:srgbClr val="E95C3D"/>
                </a:solidFill>
                <a:latin typeface="Inter"/>
                <a:ea typeface="Inter"/>
                <a:cs typeface="Inter"/>
                <a:sym typeface="Inter"/>
              </a:rPr>
              <a:t>“Wired Words: The Telegraph That Talks”</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romanUcPeriod"/>
            </a:pPr>
            <a:r>
              <a:rPr lang="en" sz="1200">
                <a:solidFill>
                  <a:schemeClr val="dk1"/>
                </a:solidFill>
                <a:latin typeface="Inter"/>
                <a:ea typeface="Inter"/>
                <a:cs typeface="Inter"/>
                <a:sym typeface="Inter"/>
              </a:rPr>
              <a:t>Problem it Solves: </a:t>
            </a:r>
            <a:r>
              <a:rPr b="1" lang="en" sz="1200">
                <a:solidFill>
                  <a:srgbClr val="E95C3D"/>
                </a:solidFill>
                <a:latin typeface="Inter"/>
                <a:ea typeface="Inter"/>
                <a:cs typeface="Inter"/>
                <a:sym typeface="Inter"/>
              </a:rPr>
              <a:t>Sending information across distances takes too long using mail.</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romanUcPeriod"/>
            </a:pPr>
            <a:r>
              <a:rPr lang="en" sz="1200">
                <a:solidFill>
                  <a:schemeClr val="dk1"/>
                </a:solidFill>
                <a:latin typeface="Inter"/>
                <a:ea typeface="Inter"/>
                <a:cs typeface="Inter"/>
                <a:sym typeface="Inter"/>
              </a:rPr>
              <a:t>Why It’s Better or Different: </a:t>
            </a:r>
            <a:r>
              <a:rPr b="1" lang="en" sz="1200">
                <a:solidFill>
                  <a:srgbClr val="E95C3D"/>
                </a:solidFill>
                <a:latin typeface="Inter"/>
                <a:ea typeface="Inter"/>
                <a:cs typeface="Inter"/>
                <a:sym typeface="Inter"/>
              </a:rPr>
              <a:t>This uses electric signals to send messages instantly across wires. It’s faster, cheaper, and safer than physical delivery.</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romanUcPeriod"/>
            </a:pPr>
            <a:r>
              <a:rPr lang="en" sz="1200">
                <a:solidFill>
                  <a:schemeClr val="dk1"/>
                </a:solidFill>
                <a:latin typeface="Inter"/>
                <a:ea typeface="Inter"/>
                <a:cs typeface="Inter"/>
                <a:sym typeface="Inter"/>
              </a:rPr>
              <a:t>Slogan or Catchphrase: </a:t>
            </a:r>
            <a:r>
              <a:rPr b="1" lang="en" sz="1200">
                <a:solidFill>
                  <a:srgbClr val="E95C3D"/>
                </a:solidFill>
                <a:latin typeface="Inter"/>
                <a:ea typeface="Inter"/>
                <a:cs typeface="Inter"/>
                <a:sym typeface="Inter"/>
              </a:rPr>
              <a:t>“Wired Words: Turning minutes into messages!”</a:t>
            </a:r>
            <a:endParaRPr b="1" sz="1200">
              <a:solidFill>
                <a:srgbClr val="E95C3D"/>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0" name="Shape 130"/>
        <p:cNvGrpSpPr/>
        <p:nvPr/>
      </p:nvGrpSpPr>
      <p:grpSpPr>
        <a:xfrm>
          <a:off x="0" y="0"/>
          <a:ext cx="0" cy="0"/>
          <a:chOff x="0" y="0"/>
          <a:chExt cx="0" cy="0"/>
        </a:xfrm>
      </p:grpSpPr>
      <p:sp>
        <p:nvSpPr>
          <p:cNvPr id="131" name="Google Shape;131;p20"/>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“Fund it or Forget it” Proposal and Elevator Pitch (Exemplar)</a:t>
            </a:r>
            <a:endParaRPr sz="1700">
              <a:solidFill>
                <a:schemeClr val="dk1"/>
              </a:solidFill>
              <a:latin typeface="Halant"/>
              <a:ea typeface="Halant"/>
              <a:cs typeface="Halant"/>
              <a:sym typeface="Halant"/>
            </a:endParaRPr>
          </a:p>
        </p:txBody>
      </p:sp>
      <p:pic>
        <p:nvPicPr>
          <p:cNvPr id="132" name="Google Shape;132;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3" name="Google Shape;133;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4" name="Google Shape;134;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5" name="Google Shape;135;p20"/>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136" name="Google Shape;136;p20"/>
          <p:cNvGraphicFramePr/>
          <p:nvPr/>
        </p:nvGraphicFramePr>
        <p:xfrm>
          <a:off x="351750" y="752350"/>
          <a:ext cx="3000000" cy="3000000"/>
        </p:xfrm>
        <a:graphic>
          <a:graphicData uri="http://schemas.openxmlformats.org/drawingml/2006/table">
            <a:tbl>
              <a:tblPr>
                <a:noFill/>
                <a:tableStyleId>{D7F44072-AAE3-491B-9378-F03288DC326B}</a:tableStyleId>
              </a:tblPr>
              <a:tblGrid>
                <a:gridCol w="3534500"/>
                <a:gridCol w="3534500"/>
              </a:tblGrid>
              <a:tr h="417175">
                <a:tc grid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Use this page for your Formal Proposal and Elevator Pitch.</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bl>
          </a:graphicData>
        </a:graphic>
      </p:graphicFrame>
      <p:sp>
        <p:nvSpPr>
          <p:cNvPr id="137" name="Google Shape;137;p20"/>
          <p:cNvSpPr txBox="1"/>
          <p:nvPr/>
        </p:nvSpPr>
        <p:spPr>
          <a:xfrm>
            <a:off x="351750" y="1226475"/>
            <a:ext cx="7068900" cy="8496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Formal Proposal: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Title: </a:t>
            </a:r>
            <a:r>
              <a:rPr b="1" lang="en" sz="1200">
                <a:solidFill>
                  <a:srgbClr val="E95C3D"/>
                </a:solidFill>
                <a:latin typeface="Inter"/>
                <a:ea typeface="Inter"/>
                <a:cs typeface="Inter"/>
                <a:sym typeface="Inter"/>
              </a:rPr>
              <a:t>“Wired Words: The Telegraph That Talks”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Paragraph: </a:t>
            </a:r>
            <a:r>
              <a:rPr b="1" lang="en" sz="1200">
                <a:solidFill>
                  <a:srgbClr val="E95C3D"/>
                </a:solidFill>
                <a:latin typeface="Inter"/>
                <a:ea typeface="Inter"/>
                <a:cs typeface="Inter"/>
                <a:sym typeface="Inter"/>
              </a:rPr>
              <a:t>The telegraph is a revolutionary communication device that sends electric signals over wires to instantly transmit messages in Morse code. This invention uses simple but powerful technology: a battery-powered circuit, a switch to create signals, and a receiver that prints the code. It is made with copper wire, magnets, and wood housing. It’s unique because it shrinks communication time from days to minutes. With the telegraph, business deals, government messages, and even personal updates can happen in real-time. This innovation will transform the American economy by making information faster, more reliable, and nationwide.</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Images: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“Simple, yet effective!”						“Easy to use and fun too!”</a:t>
            </a: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“Cooke and </a:t>
            </a:r>
            <a:r>
              <a:rPr b="1" lang="en" sz="1200">
                <a:solidFill>
                  <a:srgbClr val="E95C3D"/>
                </a:solidFill>
                <a:latin typeface="Inter"/>
                <a:ea typeface="Inter"/>
                <a:cs typeface="Inter"/>
                <a:sym typeface="Inter"/>
              </a:rPr>
              <a:t>Wheatstone</a:t>
            </a:r>
            <a:r>
              <a:rPr b="1" lang="en" sz="1200">
                <a:solidFill>
                  <a:srgbClr val="E95C3D"/>
                </a:solidFill>
                <a:latin typeface="Inter"/>
                <a:ea typeface="Inter"/>
                <a:cs typeface="Inter"/>
                <a:sym typeface="Inter"/>
              </a:rPr>
              <a:t> Electric Telegraph,” 1837.	“Morse Telegraph,” 1837.</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Quote: </a:t>
            </a:r>
            <a:r>
              <a:rPr b="1" lang="en" sz="1200">
                <a:solidFill>
                  <a:srgbClr val="E95C3D"/>
                </a:solidFill>
                <a:latin typeface="Inter"/>
                <a:ea typeface="Inter"/>
                <a:cs typeface="Inter"/>
                <a:sym typeface="Inter"/>
              </a:rPr>
              <a:t>“What hath God wrought?” – First telegraph message sent by Samuel Morse, 1844</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Potential Questions:</a:t>
            </a:r>
            <a:endParaRPr b="1"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How does Morse code work for long-distance communication?</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Who would use this invention in everyday life?</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How much does it cost to install telegraph wires across cities?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Elevator Pitch: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Hi, investors! Imagine being able to send a message from New York to Washington in just minutes instead of days. Introducing </a:t>
            </a:r>
            <a:r>
              <a:rPr b="1" i="1" lang="en" sz="1200">
                <a:solidFill>
                  <a:srgbClr val="E95C3D"/>
                </a:solidFill>
                <a:latin typeface="Inter"/>
                <a:ea typeface="Inter"/>
                <a:cs typeface="Inter"/>
                <a:sym typeface="Inter"/>
              </a:rPr>
              <a:t>Wired Words</a:t>
            </a:r>
            <a:r>
              <a:rPr b="1" lang="en" sz="1200">
                <a:solidFill>
                  <a:srgbClr val="E95C3D"/>
                </a:solidFill>
                <a:latin typeface="Inter"/>
                <a:ea typeface="Inter"/>
                <a:cs typeface="Inter"/>
                <a:sym typeface="Inter"/>
              </a:rPr>
              <a:t>—the telegraph! This device uses electric signals and a simple code, called Morse code, to transmit messages instantly over long distances using wires. It’s fast, reliable, and changes the way businesses, newspapers, and even governments communicate. No more waiting for letters to travel by horse or train—now news can travel faster than ever before. This technology will connect the country, boost the economy, and shape the future. </a:t>
            </a:r>
            <a:r>
              <a:rPr b="1" i="1" lang="en" sz="1200">
                <a:solidFill>
                  <a:srgbClr val="E95C3D"/>
                </a:solidFill>
                <a:latin typeface="Inter"/>
                <a:ea typeface="Inter"/>
                <a:cs typeface="Inter"/>
                <a:sym typeface="Inter"/>
              </a:rPr>
              <a:t>Wired Words: Turning minutes into messages!</a:t>
            </a:r>
            <a:endParaRPr b="1" i="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138" name="Google Shape;138;p20"/>
          <p:cNvPicPr preferRelativeResize="0"/>
          <p:nvPr/>
        </p:nvPicPr>
        <p:blipFill>
          <a:blip r:embed="rId5">
            <a:alphaModFix/>
          </a:blip>
          <a:stretch>
            <a:fillRect/>
          </a:stretch>
        </p:blipFill>
        <p:spPr>
          <a:xfrm>
            <a:off x="1227750" y="3440000"/>
            <a:ext cx="1784926" cy="2251600"/>
          </a:xfrm>
          <a:prstGeom prst="rect">
            <a:avLst/>
          </a:prstGeom>
          <a:noFill/>
          <a:ln>
            <a:noFill/>
          </a:ln>
        </p:spPr>
      </p:pic>
      <p:pic>
        <p:nvPicPr>
          <p:cNvPr id="139" name="Google Shape;139;p20"/>
          <p:cNvPicPr preferRelativeResize="0"/>
          <p:nvPr/>
        </p:nvPicPr>
        <p:blipFill>
          <a:blip r:embed="rId6">
            <a:alphaModFix/>
          </a:blip>
          <a:stretch>
            <a:fillRect/>
          </a:stretch>
        </p:blipFill>
        <p:spPr>
          <a:xfrm>
            <a:off x="4418600" y="3440000"/>
            <a:ext cx="3002142" cy="2251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21"/>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“Fund it or Forget it” Presentation Notes (Exemplar)</a:t>
            </a:r>
            <a:endParaRPr sz="1900">
              <a:solidFill>
                <a:schemeClr val="dk1"/>
              </a:solidFill>
              <a:latin typeface="Halant"/>
              <a:ea typeface="Halant"/>
              <a:cs typeface="Halant"/>
              <a:sym typeface="Halant"/>
            </a:endParaRPr>
          </a:p>
        </p:txBody>
      </p:sp>
      <p:pic>
        <p:nvPicPr>
          <p:cNvPr id="145" name="Google Shape;145;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6" name="Google Shape;146;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7" name="Google Shape;147;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8" name="Google Shape;148;p21"/>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149" name="Google Shape;149;p21"/>
          <p:cNvGraphicFramePr/>
          <p:nvPr/>
        </p:nvGraphicFramePr>
        <p:xfrm>
          <a:off x="351750" y="752350"/>
          <a:ext cx="3000000" cy="3000000"/>
        </p:xfrm>
        <a:graphic>
          <a:graphicData uri="http://schemas.openxmlformats.org/drawingml/2006/table">
            <a:tbl>
              <a:tblPr>
                <a:noFill/>
                <a:tableStyleId>{D7F44072-AAE3-491B-9378-F03288DC326B}</a:tableStyleId>
              </a:tblPr>
              <a:tblGrid>
                <a:gridCol w="3534500"/>
                <a:gridCol w="3534500"/>
              </a:tblGrid>
              <a:tr h="417175">
                <a:tc grid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Use this page to take notes on the Elevator Pitches of your classmates.</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bl>
          </a:graphicData>
        </a:graphic>
      </p:graphicFrame>
      <p:graphicFrame>
        <p:nvGraphicFramePr>
          <p:cNvPr id="150" name="Google Shape;150;p21"/>
          <p:cNvGraphicFramePr/>
          <p:nvPr/>
        </p:nvGraphicFramePr>
        <p:xfrm>
          <a:off x="351750" y="1506600"/>
          <a:ext cx="3000000" cy="3000000"/>
        </p:xfrm>
        <a:graphic>
          <a:graphicData uri="http://schemas.openxmlformats.org/drawingml/2006/table">
            <a:tbl>
              <a:tblPr>
                <a:noFill/>
                <a:tableStyleId>{D7F44072-AAE3-491B-9378-F03288DC326B}</a:tableStyleId>
              </a:tblPr>
              <a:tblGrid>
                <a:gridCol w="1767250"/>
                <a:gridCol w="1767250"/>
                <a:gridCol w="1767250"/>
                <a:gridCol w="1767250"/>
              </a:tblGrid>
              <a:tr h="381000">
                <a:tc>
                  <a:txBody>
                    <a:bodyPr/>
                    <a:lstStyle/>
                    <a:p>
                      <a:pPr indent="0" lvl="0" marL="0" rtl="0" algn="l">
                        <a:spcBef>
                          <a:spcPts val="0"/>
                        </a:spcBef>
                        <a:spcAft>
                          <a:spcPts val="0"/>
                        </a:spcAft>
                        <a:buNone/>
                      </a:pPr>
                      <a:r>
                        <a:rPr b="1" lang="en" sz="1200">
                          <a:latin typeface="Inter"/>
                          <a:ea typeface="Inter"/>
                          <a:cs typeface="Inter"/>
                          <a:sym typeface="Inter"/>
                        </a:rPr>
                        <a:t>Invention Name:</a:t>
                      </a:r>
                      <a:endParaRPr b="1"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“Wired Words”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Notes:</a:t>
                      </a:r>
                      <a:endParaRPr b="1"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Speeds up communication</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Question:</a:t>
                      </a:r>
                      <a:endParaRPr b="1"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Who would use it?</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 Fund it!</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r>
              <a:tr h="381000">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r>
              <a:tr h="381000">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Invention Name:</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Notes: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Question: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Fund it!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 Forget it!</a:t>
                      </a:r>
                      <a:endParaRPr/>
                    </a:p>
                  </a:txBody>
                  <a:tcPr marT="91425" marB="91425" marR="91425" marL="91425"/>
                </a:tc>
              </a:tr>
            </a:tbl>
          </a:graphicData>
        </a:graphic>
      </p:graphicFrame>
      <p:sp>
        <p:nvSpPr>
          <p:cNvPr id="151" name="Google Shape;151;p21"/>
          <p:cNvSpPr txBox="1"/>
          <p:nvPr/>
        </p:nvSpPr>
        <p:spPr>
          <a:xfrm>
            <a:off x="381550" y="3348300"/>
            <a:ext cx="277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a:t>
            </a:r>
            <a:endParaRPr/>
          </a:p>
        </p:txBody>
      </p:sp>
      <p:sp>
        <p:nvSpPr>
          <p:cNvPr id="152" name="Google Shape;152;p21"/>
          <p:cNvSpPr txBox="1"/>
          <p:nvPr/>
        </p:nvSpPr>
        <p:spPr>
          <a:xfrm>
            <a:off x="2235025" y="4649675"/>
            <a:ext cx="3546900" cy="1758000"/>
          </a:xfrm>
          <a:prstGeom prst="rect">
            <a:avLst/>
          </a:prstGeom>
          <a:solidFill>
            <a:schemeClr val="lt1"/>
          </a:solidFill>
          <a:ln cap="flat" cmpd="sng" w="1905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rgbClr val="E95C3D"/>
                </a:solidFill>
                <a:latin typeface="Inter"/>
                <a:ea typeface="Inter"/>
                <a:cs typeface="Inter"/>
                <a:sym typeface="Inter"/>
              </a:rPr>
              <a:t>Student notes </a:t>
            </a:r>
            <a:r>
              <a:rPr b="1" lang="en" sz="1800">
                <a:solidFill>
                  <a:srgbClr val="E95C3D"/>
                </a:solidFill>
                <a:latin typeface="Inter"/>
                <a:ea typeface="Inter"/>
                <a:cs typeface="Inter"/>
                <a:sym typeface="Inter"/>
              </a:rPr>
              <a:t>should</a:t>
            </a:r>
            <a:r>
              <a:rPr b="1" lang="en" sz="1800">
                <a:solidFill>
                  <a:srgbClr val="E95C3D"/>
                </a:solidFill>
                <a:latin typeface="Inter"/>
                <a:ea typeface="Inter"/>
                <a:cs typeface="Inter"/>
                <a:sym typeface="Inter"/>
              </a:rPr>
              <a:t> follow the example shown for “Wired Words”</a:t>
            </a:r>
            <a:endParaRPr b="1" sz="1800">
              <a:solidFill>
                <a:srgbClr val="E95C3D"/>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